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6"/>
  </p:notesMasterIdLst>
  <p:sldIdLst>
    <p:sldId id="256" r:id="rId2"/>
    <p:sldId id="257" r:id="rId3"/>
    <p:sldId id="258" r:id="rId4"/>
    <p:sldId id="259" r:id="rId5"/>
  </p:sldIdLst>
  <p:sldSz cx="9144000" cy="5143500" type="screen16x9"/>
  <p:notesSz cx="6858000" cy="9144000"/>
  <p:embeddedFontLst>
    <p:embeddedFont>
      <p:font typeface="Calibri" pitchFamily="34" charset="0"/>
      <p:regular r:id="rId7"/>
      <p:bold r:id="rId8"/>
      <p:italic r:id="rId9"/>
      <p:boldItalic r:id="rId10"/>
    </p:embeddedFont>
    <p:embeddedFont>
      <p:font typeface="Trebuchet MS" pitchFamily="34" charset="0"/>
      <p:regular r:id="rId11"/>
      <p:bold r:id="rId12"/>
      <p:italic r:id="rId13"/>
      <p:boldItalic r:id="rId14"/>
    </p:embeddedFont>
    <p:embeddedFont>
      <p:font typeface="Source Code Pro" charset="0"/>
      <p:regular r:id="rId15"/>
      <p:bold r:id="rId16"/>
    </p:embeddedFont>
    <p:embeddedFont>
      <p:font typeface="Roboto" charset="0"/>
      <p:regular r:id="rId17"/>
      <p:bold r:id="rId18"/>
      <p:italic r:id="rId19"/>
      <p:boldItalic r:id="rId20"/>
    </p:embeddedFont>
    <p:embeddedFont>
      <p:font typeface="Impact" pitchFamily="34" charset="0"/>
      <p:regular r:id="rId21"/>
    </p:embeddedFont>
    <p:embeddedFont>
      <p:font typeface="Verdana" pitchFamily="34" charset="0"/>
      <p:regular r:id="rId22"/>
      <p:bold r:id="rId23"/>
      <p:italic r:id="rId24"/>
      <p:boldItalic r:id="rId25"/>
    </p:embeddedFont>
    <p:embeddedFont>
      <p:font typeface="Montserrat"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F1BA3DC2-0DE4-4FBA-A1CA-0C54BC2E5C14}">
  <a:tblStyle styleId="{F1BA3DC2-0DE4-4FBA-A1CA-0C54BC2E5C14}" styleName="Table_0">
    <a:wholeTbl>
      <a:tcTxStyle>
        <a:font>
          <a:latin typeface="Arial"/>
          <a:ea typeface="Arial"/>
          <a:cs typeface="Arial"/>
        </a:font>
        <a:srgbClr val="000000"/>
      </a:tcTxStyle>
      <a:tcStyle>
        <a:tcBdr>
          <a:left>
            <a:ln w="6350" cap="flat" cmpd="sng">
              <a:solidFill>
                <a:srgbClr val="000000"/>
              </a:solidFill>
              <a:prstDash val="solid"/>
              <a:round/>
              <a:headEnd type="none" w="sm" len="sm"/>
              <a:tailEnd type="none" w="sm" len="sm"/>
            </a:ln>
          </a:left>
          <a:right>
            <a:ln w="6350" cap="flat" cmpd="sng">
              <a:solidFill>
                <a:srgbClr val="000000"/>
              </a:solidFill>
              <a:prstDash val="solid"/>
              <a:round/>
              <a:headEnd type="none" w="sm" len="sm"/>
              <a:tailEnd type="none" w="sm" len="sm"/>
            </a:ln>
          </a:right>
          <a:top>
            <a:ln w="6350" cap="flat" cmpd="sng">
              <a:solidFill>
                <a:srgbClr val="000000"/>
              </a:solidFill>
              <a:prstDash val="solid"/>
              <a:round/>
              <a:headEnd type="none" w="sm" len="sm"/>
              <a:tailEnd type="none" w="sm" len="sm"/>
            </a:ln>
          </a:top>
          <a:bottom>
            <a:ln w="6350" cap="flat" cmpd="sng">
              <a:solidFill>
                <a:srgbClr val="000000"/>
              </a:solidFill>
              <a:prstDash val="solid"/>
              <a:round/>
              <a:headEnd type="none" w="sm" len="sm"/>
              <a:tailEnd type="none" w="sm" len="sm"/>
            </a:ln>
          </a:bottom>
          <a:insideH>
            <a:ln w="6350" cap="flat" cmpd="sng">
              <a:solidFill>
                <a:srgbClr val="000000"/>
              </a:solidFill>
              <a:prstDash val="solid"/>
              <a:round/>
              <a:headEnd type="none" w="sm" len="sm"/>
              <a:tailEnd type="none" w="sm" len="sm"/>
            </a:ln>
          </a:insideH>
          <a:insideV>
            <a:ln w="635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5" d="100"/>
          <a:sy n="85" d="100"/>
        </p:scale>
        <p:origin x="-82" y="-29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font" Target="fonts/font12.fntdata"/><Relationship Id="rId26" Type="http://schemas.openxmlformats.org/officeDocument/2006/relationships/font" Target="fonts/font20.fntdata"/><Relationship Id="rId3" Type="http://schemas.openxmlformats.org/officeDocument/2006/relationships/slide" Target="slides/slide2.xml"/><Relationship Id="rId21" Type="http://schemas.openxmlformats.org/officeDocument/2006/relationships/font" Target="fonts/font15.fntdata"/><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font" Target="fonts/font11.fntdata"/><Relationship Id="rId25" Type="http://schemas.openxmlformats.org/officeDocument/2006/relationships/font" Target="fonts/font19.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10.fntdata"/><Relationship Id="rId20" Type="http://schemas.openxmlformats.org/officeDocument/2006/relationships/font" Target="fonts/font14.fntdata"/><Relationship Id="rId29" Type="http://schemas.openxmlformats.org/officeDocument/2006/relationships/font" Target="fonts/font23.fntdata"/><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24" Type="http://schemas.openxmlformats.org/officeDocument/2006/relationships/font" Target="fonts/font18.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9.fntdata"/><Relationship Id="rId23" Type="http://schemas.openxmlformats.org/officeDocument/2006/relationships/font" Target="fonts/font17.fntdata"/><Relationship Id="rId28" Type="http://schemas.openxmlformats.org/officeDocument/2006/relationships/font" Target="fonts/font22.fntdata"/><Relationship Id="rId10" Type="http://schemas.openxmlformats.org/officeDocument/2006/relationships/font" Target="fonts/font4.fntdata"/><Relationship Id="rId19" Type="http://schemas.openxmlformats.org/officeDocument/2006/relationships/font" Target="fonts/font13.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 Id="rId22" Type="http://schemas.openxmlformats.org/officeDocument/2006/relationships/font" Target="fonts/font16.fntdata"/><Relationship Id="rId27" Type="http://schemas.openxmlformats.org/officeDocument/2006/relationships/font" Target="fonts/font21.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46231694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9e24724bb_0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9e24724bb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59e24724bb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59e24724bb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51690c508e_0_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51690c508e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graphicFrame>
        <p:nvGraphicFramePr>
          <p:cNvPr id="54" name="Google Shape;54;p13"/>
          <p:cNvGraphicFramePr/>
          <p:nvPr/>
        </p:nvGraphicFramePr>
        <p:xfrm>
          <a:off x="102313" y="-5"/>
          <a:ext cx="8951725" cy="5241035"/>
        </p:xfrm>
        <a:graphic>
          <a:graphicData uri="http://schemas.openxmlformats.org/drawingml/2006/table">
            <a:tbl>
              <a:tblPr bandRow="1">
                <a:noFill/>
                <a:tableStyleId>{F1BA3DC2-0DE4-4FBA-A1CA-0C54BC2E5C14}</a:tableStyleId>
              </a:tblPr>
              <a:tblGrid>
                <a:gridCol w="1992150"/>
                <a:gridCol w="6959575"/>
              </a:tblGrid>
              <a:tr h="1407475">
                <a:tc gridSpan="2">
                  <a:txBody>
                    <a:bodyPr/>
                    <a:lstStyle/>
                    <a:p>
                      <a:pPr marL="0" lvl="0" indent="0" algn="l" rtl="0">
                        <a:spcBef>
                          <a:spcPts val="0"/>
                        </a:spcBef>
                        <a:spcAft>
                          <a:spcPts val="0"/>
                        </a:spcAft>
                        <a:buClr>
                          <a:schemeClr val="dk1"/>
                        </a:buClr>
                        <a:buSzPts val="1100"/>
                        <a:buFont typeface="Arial"/>
                        <a:buNone/>
                      </a:pPr>
                      <a:r>
                        <a:rPr lang="en-GB" sz="1800">
                          <a:solidFill>
                            <a:schemeClr val="dk1"/>
                          </a:solidFill>
                          <a:latin typeface="Calibri"/>
                          <a:ea typeface="Calibri"/>
                          <a:cs typeface="Calibri"/>
                          <a:sym typeface="Calibri"/>
                        </a:rPr>
                        <a:t>                                    </a:t>
                      </a:r>
                      <a:r>
                        <a:rPr lang="en-GB" sz="2400" b="1">
                          <a:solidFill>
                            <a:schemeClr val="dk1"/>
                          </a:solidFill>
                          <a:latin typeface="Calibri"/>
                          <a:ea typeface="Calibri"/>
                          <a:cs typeface="Calibri"/>
                          <a:sym typeface="Calibri"/>
                        </a:rPr>
                        <a:t>  Analgésics</a:t>
                      </a:r>
                      <a:endParaRPr sz="1800" b="1" i="1">
                        <a:solidFill>
                          <a:srgbClr val="333333"/>
                        </a:solidFill>
                        <a:latin typeface="Roboto"/>
                        <a:ea typeface="Roboto"/>
                        <a:cs typeface="Roboto"/>
                        <a:sym typeface="Roboto"/>
                      </a:endParaRPr>
                    </a:p>
                    <a:p>
                      <a:pPr marL="0" lvl="0" indent="0" algn="l" rtl="0">
                        <a:spcBef>
                          <a:spcPts val="0"/>
                        </a:spcBef>
                        <a:spcAft>
                          <a:spcPts val="0"/>
                        </a:spcAft>
                        <a:buNone/>
                      </a:pPr>
                      <a:endParaRPr sz="1800" b="1">
                        <a:latin typeface="Calibri"/>
                        <a:ea typeface="Calibri"/>
                        <a:cs typeface="Calibri"/>
                        <a:sym typeface="Calibri"/>
                      </a:endParaRPr>
                    </a:p>
                    <a:p>
                      <a:pPr marL="0" lvl="0" indent="0" algn="l" rtl="0">
                        <a:spcBef>
                          <a:spcPts val="0"/>
                        </a:spcBef>
                        <a:spcAft>
                          <a:spcPts val="0"/>
                        </a:spcAft>
                        <a:buNone/>
                      </a:pPr>
                      <a:endParaRPr b="1">
                        <a:latin typeface="Calibri"/>
                        <a:ea typeface="Calibri"/>
                        <a:cs typeface="Calibri"/>
                        <a:sym typeface="Calibri"/>
                      </a:endParaRPr>
                    </a:p>
                    <a:p>
                      <a:pPr marL="0" lvl="0" indent="0" algn="l" rtl="0">
                        <a:spcBef>
                          <a:spcPts val="0"/>
                        </a:spcBef>
                        <a:spcAft>
                          <a:spcPts val="0"/>
                        </a:spcAft>
                        <a:buNone/>
                      </a:pPr>
                      <a:r>
                        <a:rPr lang="en-GB" sz="1800" b="1">
                          <a:latin typeface="Calibri"/>
                          <a:ea typeface="Calibri"/>
                          <a:cs typeface="Calibri"/>
                          <a:sym typeface="Calibri"/>
                        </a:rPr>
                        <a:t>Ácido acetilsalicílico</a:t>
                      </a:r>
                      <a:endParaRPr sz="1800" b="1">
                        <a:latin typeface="Calibri"/>
                        <a:ea typeface="Calibri"/>
                        <a:cs typeface="Calibri"/>
                        <a:sym typeface="Calibri"/>
                      </a:endParaRPr>
                    </a:p>
                  </a:txBody>
                  <a:tcPr marL="68575" marR="68575" marT="0" marB="0"/>
                </a:tc>
                <a:tc hMerge="1">
                  <a:txBody>
                    <a:bodyPr/>
                    <a:lstStyle/>
                    <a:p>
                      <a:endParaRPr lang="es-ES"/>
                    </a:p>
                  </a:txBody>
                  <a:tcPr/>
                </a:tc>
              </a:tr>
              <a:tr h="22650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CODI N. </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050" b="1">
                          <a:solidFill>
                            <a:srgbClr val="333333"/>
                          </a:solidFill>
                          <a:highlight>
                            <a:srgbClr val="FFFFFF"/>
                          </a:highlight>
                          <a:latin typeface="Trebuchet MS"/>
                          <a:ea typeface="Trebuchet MS"/>
                          <a:cs typeface="Trebuchet MS"/>
                          <a:sym typeface="Trebuchet MS"/>
                        </a:rPr>
                        <a:t>692432</a:t>
                      </a:r>
                      <a:endParaRPr b="1">
                        <a:latin typeface="Calibri"/>
                        <a:ea typeface="Calibri"/>
                        <a:cs typeface="Calibri"/>
                        <a:sym typeface="Calibri"/>
                      </a:endParaRPr>
                    </a:p>
                  </a:txBody>
                  <a:tcPr marL="68575" marR="68575" marT="0" marB="0"/>
                </a:tc>
              </a:tr>
              <a:tr h="22650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CODI ATC</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100" b="1">
                          <a:latin typeface="Calibri"/>
                          <a:ea typeface="Calibri"/>
                          <a:cs typeface="Calibri"/>
                          <a:sym typeface="Calibri"/>
                        </a:rPr>
                        <a:t>B01AC06. </a:t>
                      </a:r>
                      <a:endParaRPr sz="1100" b="1">
                        <a:latin typeface="Calibri"/>
                        <a:ea typeface="Calibri"/>
                        <a:cs typeface="Calibri"/>
                        <a:sym typeface="Calibri"/>
                      </a:endParaRPr>
                    </a:p>
                  </a:txBody>
                  <a:tcPr marL="68575" marR="68575" marT="0" marB="0"/>
                </a:tc>
              </a:tr>
              <a:tr h="25470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CLASSIFICACIÓ TERAPÈUTICA</a:t>
                      </a:r>
                      <a:endParaRPr sz="1100" b="1" i="1">
                        <a:latin typeface="Source Code Pro"/>
                        <a:ea typeface="Source Code Pro"/>
                        <a:cs typeface="Source Code Pro"/>
                        <a:sym typeface="Source Code Pro"/>
                      </a:endParaRPr>
                    </a:p>
                  </a:txBody>
                  <a:tcPr marL="68575" marR="68575" marT="0" marB="0"/>
                </a:tc>
                <a:tc>
                  <a:txBody>
                    <a:bodyPr/>
                    <a:lstStyle/>
                    <a:p>
                      <a:pPr marL="38100" marR="38100" lvl="0" indent="0" algn="l" rtl="0">
                        <a:spcBef>
                          <a:spcPts val="1800"/>
                        </a:spcBef>
                        <a:spcAft>
                          <a:spcPts val="0"/>
                        </a:spcAft>
                        <a:buClr>
                          <a:schemeClr val="dk1"/>
                        </a:buClr>
                        <a:buSzPts val="1100"/>
                        <a:buFont typeface="Arial"/>
                        <a:buNone/>
                      </a:pPr>
                      <a:r>
                        <a:rPr lang="en-GB" sz="1000">
                          <a:solidFill>
                            <a:schemeClr val="dk1"/>
                          </a:solidFill>
                          <a:latin typeface="Roboto"/>
                          <a:ea typeface="Roboto"/>
                          <a:cs typeface="Roboto"/>
                          <a:sym typeface="Roboto"/>
                        </a:rPr>
                        <a:t>Acetilsalicílico ácido</a:t>
                      </a:r>
                      <a:endParaRPr sz="1000">
                        <a:solidFill>
                          <a:schemeClr val="dk1"/>
                        </a:solidFill>
                        <a:latin typeface="Roboto"/>
                        <a:ea typeface="Roboto"/>
                        <a:cs typeface="Roboto"/>
                        <a:sym typeface="Roboto"/>
                      </a:endParaRPr>
                    </a:p>
                    <a:p>
                      <a:pPr marL="0" lvl="0" indent="0" algn="l" rtl="0">
                        <a:spcBef>
                          <a:spcPts val="1700"/>
                        </a:spcBef>
                        <a:spcAft>
                          <a:spcPts val="0"/>
                        </a:spcAft>
                        <a:buNone/>
                      </a:pPr>
                      <a:endParaRPr sz="1100">
                        <a:latin typeface="Calibri"/>
                        <a:ea typeface="Calibri"/>
                        <a:cs typeface="Calibri"/>
                        <a:sym typeface="Calibri"/>
                      </a:endParaRPr>
                    </a:p>
                  </a:txBody>
                  <a:tcPr marL="68575" marR="68575" marT="0" marB="0"/>
                </a:tc>
              </a:tr>
              <a:tr h="25900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PRINCIPI ACTIU</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a:latin typeface="Calibri"/>
                          <a:ea typeface="Calibri"/>
                          <a:cs typeface="Calibri"/>
                          <a:sym typeface="Calibri"/>
                        </a:rPr>
                        <a:t>Acetilsalicílico ácido </a:t>
                      </a:r>
                      <a:endParaRPr>
                        <a:latin typeface="Calibri"/>
                        <a:ea typeface="Calibri"/>
                        <a:cs typeface="Calibri"/>
                        <a:sym typeface="Calibri"/>
                      </a:endParaRPr>
                    </a:p>
                  </a:txBody>
                  <a:tcPr marL="68575" marR="68575" marT="0" marB="0"/>
                </a:tc>
              </a:tr>
              <a:tr h="226625">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PRESENTACIÓ</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200">
                          <a:solidFill>
                            <a:schemeClr val="dk1"/>
                          </a:solidFill>
                        </a:rPr>
                        <a:t>100 mg comprimidos </a:t>
                      </a:r>
                      <a:endParaRPr/>
                    </a:p>
                  </a:txBody>
                  <a:tcPr marL="68575" marR="68575" marT="0" marB="0"/>
                </a:tc>
              </a:tr>
              <a:tr h="37735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INDICACIONS</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000" b="1"/>
                        <a:t>Está indicado en adultos para la profilaxis secundaria tras un primer evento isquémico coronario o cerebrovascular de: - Infarto de miocardio - Angina estable o inestable - Angioplastia coronaria </a:t>
                      </a:r>
                      <a:endParaRPr sz="1000" b="1"/>
                    </a:p>
                  </a:txBody>
                  <a:tcPr marL="68575" marR="68575" marT="0" marB="0"/>
                </a:tc>
              </a:tr>
              <a:tr h="359075">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CONTRAINDICACIONS</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000"/>
                        <a:t>- </a:t>
                      </a:r>
                      <a:r>
                        <a:rPr lang="en-GB" sz="1000" b="1"/>
                        <a:t>Hipersensibilidad al ácido acetilsalicílico, a otros salicilatos, a antiinflamatorios no esteroideos o a la tartrazina (reacción cruzada) o a alguno de los excipientes incluidos en la sección 6.1. - Asma. </a:t>
                      </a:r>
                      <a:endParaRPr sz="1000" b="1"/>
                    </a:p>
                  </a:txBody>
                  <a:tcPr marL="68575" marR="68575" marT="0" marB="0"/>
                </a:tc>
              </a:tr>
              <a:tr h="51005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ADVERTÈNCIES </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Clr>
                          <a:schemeClr val="dk1"/>
                        </a:buClr>
                        <a:buSzPts val="1100"/>
                        <a:buFont typeface="Arial"/>
                        <a:buNone/>
                      </a:pPr>
                      <a:r>
                        <a:rPr lang="en-GB" sz="1000" b="1"/>
                        <a:t>El ácido acetilsalicílico debe utilizarse con precaución en caso de hipersensibilidad a los medicamentos</a:t>
                      </a:r>
                      <a:endParaRPr sz="1000" b="1"/>
                    </a:p>
                    <a:p>
                      <a:pPr marL="0" lvl="0" indent="0" algn="l" rtl="0">
                        <a:spcBef>
                          <a:spcPts val="0"/>
                        </a:spcBef>
                        <a:spcAft>
                          <a:spcPts val="0"/>
                        </a:spcAft>
                        <a:buClr>
                          <a:schemeClr val="dk1"/>
                        </a:buClr>
                        <a:buSzPts val="1100"/>
                        <a:buFont typeface="Arial"/>
                        <a:buNone/>
                      </a:pPr>
                      <a:r>
                        <a:rPr lang="en-GB" sz="1000" b="1"/>
                        <a:t>analgésicos y antiinflamatorios, antirreumáticos o en caso de otras alergias.</a:t>
                      </a:r>
                      <a:endParaRPr sz="1000" b="1"/>
                    </a:p>
                    <a:p>
                      <a:pPr marL="0" lvl="0" indent="0" algn="l" rtl="0">
                        <a:spcBef>
                          <a:spcPts val="0"/>
                        </a:spcBef>
                        <a:spcAft>
                          <a:spcPts val="0"/>
                        </a:spcAft>
                        <a:buNone/>
                      </a:pPr>
                      <a:endParaRPr sz="1000" b="1"/>
                    </a:p>
                  </a:txBody>
                  <a:tcPr marL="68575" marR="68575" marT="0" marB="0"/>
                </a:tc>
              </a:tr>
              <a:tr h="53230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LACTÀNCIA I EMBARÀS</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000" b="1">
                          <a:latin typeface="Calibri"/>
                          <a:ea typeface="Calibri"/>
                          <a:cs typeface="Calibri"/>
                          <a:sym typeface="Calibri"/>
                        </a:rPr>
                        <a:t>La inhibición de la síntesis de prostaglandina puede ocasionar efectos adversos durante el embarazo y/o el desarrollo del embrión/feto.Lactancia</a:t>
                      </a:r>
                      <a:endParaRPr sz="1000" b="1">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GB" sz="1000" b="1">
                          <a:latin typeface="Calibri"/>
                          <a:ea typeface="Calibri"/>
                          <a:cs typeface="Calibri"/>
                          <a:sym typeface="Calibri"/>
                        </a:rPr>
                        <a:t>Los salicilatos y sus metabolitos se excretan a través de la leche materna en pequeñas cantidades. </a:t>
                      </a:r>
                      <a:endParaRPr sz="1000" b="1">
                        <a:latin typeface="Calibri"/>
                        <a:ea typeface="Calibri"/>
                        <a:cs typeface="Calibri"/>
                        <a:sym typeface="Calibri"/>
                      </a:endParaRPr>
                    </a:p>
                    <a:p>
                      <a:pPr marL="0" lvl="0" indent="0" algn="l" rtl="0">
                        <a:spcBef>
                          <a:spcPts val="0"/>
                        </a:spcBef>
                        <a:spcAft>
                          <a:spcPts val="0"/>
                        </a:spcAft>
                        <a:buNone/>
                      </a:pPr>
                      <a:endParaRPr sz="1000" b="1">
                        <a:latin typeface="Calibri"/>
                        <a:ea typeface="Calibri"/>
                        <a:cs typeface="Calibri"/>
                        <a:sym typeface="Calibri"/>
                      </a:endParaRPr>
                    </a:p>
                  </a:txBody>
                  <a:tcPr marL="0" marR="68575" marT="0" marB="0"/>
                </a:tc>
              </a:tr>
              <a:tr h="22650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INTERACCIONS</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100" b="1">
                          <a:latin typeface="Calibri"/>
                          <a:ea typeface="Calibri"/>
                          <a:cs typeface="Calibri"/>
                          <a:sym typeface="Calibri"/>
                        </a:rPr>
                        <a:t>Metotrexato: a dosis de 15 mg/semana y superiores: los AINEs disminuyen la secreción tubular de metotrexato incrementando las concentraciones plasmáticas del mismo y por tanto su toxicidad. Por esta razón no se recomienda el uso concomitante con AINEs en pacientes tratados con altas dosis de metotrexato</a:t>
                      </a:r>
                      <a:endParaRPr sz="1100" b="1">
                        <a:latin typeface="Calibri"/>
                        <a:ea typeface="Calibri"/>
                        <a:cs typeface="Calibri"/>
                        <a:sym typeface="Calibri"/>
                      </a:endParaRPr>
                    </a:p>
                  </a:txBody>
                  <a:tcPr marL="68575" marR="68575" marT="0" marB="0"/>
                </a:tc>
              </a:tr>
            </a:tbl>
          </a:graphicData>
        </a:graphic>
      </p:graphicFrame>
      <p:sp>
        <p:nvSpPr>
          <p:cNvPr id="55" name="Google Shape;55;p13"/>
          <p:cNvSpPr txBox="1"/>
          <p:nvPr/>
        </p:nvSpPr>
        <p:spPr>
          <a:xfrm>
            <a:off x="-2617075" y="1534950"/>
            <a:ext cx="2081100" cy="10368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1000"/>
              </a:spcAft>
              <a:buNone/>
            </a:pPr>
            <a:r>
              <a:rPr lang="en-GB">
                <a:latin typeface="Impact"/>
                <a:ea typeface="Impact"/>
                <a:cs typeface="Impact"/>
                <a:sym typeface="Impact"/>
              </a:rPr>
              <a:t>FARMACIOLA PER A CAMP DE REFUGIATS </a:t>
            </a:r>
            <a:endParaRPr>
              <a:latin typeface="Impact"/>
              <a:ea typeface="Impact"/>
              <a:cs typeface="Impact"/>
              <a:sym typeface="Impac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graphicFrame>
        <p:nvGraphicFramePr>
          <p:cNvPr id="60" name="Google Shape;60;p14"/>
          <p:cNvGraphicFramePr/>
          <p:nvPr/>
        </p:nvGraphicFramePr>
        <p:xfrm>
          <a:off x="229475" y="159938"/>
          <a:ext cx="8123650" cy="4739430"/>
        </p:xfrm>
        <a:graphic>
          <a:graphicData uri="http://schemas.openxmlformats.org/drawingml/2006/table">
            <a:tbl>
              <a:tblPr bandRow="1">
                <a:noFill/>
                <a:tableStyleId>{F1BA3DC2-0DE4-4FBA-A1CA-0C54BC2E5C14}</a:tableStyleId>
              </a:tblPr>
              <a:tblGrid>
                <a:gridCol w="1858500"/>
                <a:gridCol w="6265150"/>
              </a:tblGrid>
              <a:tr h="565725">
                <a:tc gridSpan="2">
                  <a:txBody>
                    <a:bodyPr/>
                    <a:lstStyle/>
                    <a:p>
                      <a:pPr marL="0" lvl="0" indent="0" algn="l" rtl="0">
                        <a:spcBef>
                          <a:spcPts val="0"/>
                        </a:spcBef>
                        <a:spcAft>
                          <a:spcPts val="0"/>
                        </a:spcAft>
                        <a:buNone/>
                      </a:pPr>
                      <a:endParaRPr sz="2400" b="1" i="1">
                        <a:latin typeface="Lobster"/>
                        <a:ea typeface="Lobster"/>
                        <a:cs typeface="Lobster"/>
                        <a:sym typeface="Lobster"/>
                      </a:endParaRPr>
                    </a:p>
                    <a:p>
                      <a:pPr marL="0" lvl="0" indent="0" algn="l" rtl="0">
                        <a:spcBef>
                          <a:spcPts val="0"/>
                        </a:spcBef>
                        <a:spcAft>
                          <a:spcPts val="0"/>
                        </a:spcAft>
                        <a:buNone/>
                      </a:pPr>
                      <a:r>
                        <a:rPr lang="en-GB" sz="1100">
                          <a:latin typeface="Calibri"/>
                          <a:ea typeface="Calibri"/>
                          <a:cs typeface="Calibri"/>
                          <a:sym typeface="Calibri"/>
                        </a:rPr>
                        <a:t>                                    </a:t>
                      </a:r>
                      <a:r>
                        <a:rPr lang="en-GB" sz="1800" b="1">
                          <a:latin typeface="Calibri"/>
                          <a:ea typeface="Calibri"/>
                          <a:cs typeface="Calibri"/>
                          <a:sym typeface="Calibri"/>
                        </a:rPr>
                        <a:t>Paracetamol </a:t>
                      </a:r>
                      <a:endParaRPr sz="1800" b="1">
                        <a:latin typeface="Calibri"/>
                        <a:ea typeface="Calibri"/>
                        <a:cs typeface="Calibri"/>
                        <a:sym typeface="Calibri"/>
                      </a:endParaRPr>
                    </a:p>
                  </a:txBody>
                  <a:tcPr marL="68575" marR="68575" marT="0" marB="0"/>
                </a:tc>
                <a:tc hMerge="1">
                  <a:txBody>
                    <a:bodyPr/>
                    <a:lstStyle/>
                    <a:p>
                      <a:endParaRPr lang="es-ES"/>
                    </a:p>
                  </a:txBody>
                  <a:tcPr/>
                </a:tc>
              </a:tr>
              <a:tr h="235225">
                <a:tc>
                  <a:txBody>
                    <a:bodyPr/>
                    <a:lstStyle/>
                    <a:p>
                      <a:pPr marL="0" lvl="0" indent="0" algn="l" rtl="0">
                        <a:spcBef>
                          <a:spcPts val="0"/>
                        </a:spcBef>
                        <a:spcAft>
                          <a:spcPts val="0"/>
                        </a:spcAft>
                        <a:buNone/>
                      </a:pPr>
                      <a:r>
                        <a:rPr lang="en-GB" sz="1200" b="1">
                          <a:latin typeface="Source Code Pro"/>
                          <a:ea typeface="Source Code Pro"/>
                          <a:cs typeface="Source Code Pro"/>
                          <a:sym typeface="Source Code Pro"/>
                        </a:rPr>
                        <a:t>CODI N. </a:t>
                      </a:r>
                      <a:endParaRPr sz="1200" b="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b="1">
                          <a:solidFill>
                            <a:srgbClr val="333333"/>
                          </a:solidFill>
                          <a:highlight>
                            <a:srgbClr val="FFFFFF"/>
                          </a:highlight>
                          <a:latin typeface="Trebuchet MS"/>
                          <a:ea typeface="Trebuchet MS"/>
                          <a:cs typeface="Trebuchet MS"/>
                          <a:sym typeface="Trebuchet MS"/>
                        </a:rPr>
                        <a:t>658244</a:t>
                      </a:r>
                      <a:endParaRPr b="1">
                        <a:latin typeface="Calibri"/>
                        <a:ea typeface="Calibri"/>
                        <a:cs typeface="Calibri"/>
                        <a:sym typeface="Calibri"/>
                      </a:endParaRPr>
                    </a:p>
                  </a:txBody>
                  <a:tcPr marL="68575" marR="68575" marT="0" marB="0"/>
                </a:tc>
              </a:tr>
              <a:tr h="202725">
                <a:tc>
                  <a:txBody>
                    <a:bodyPr/>
                    <a:lstStyle/>
                    <a:p>
                      <a:pPr marL="0" lvl="0" indent="0" algn="l" rtl="0">
                        <a:spcBef>
                          <a:spcPts val="0"/>
                        </a:spcBef>
                        <a:spcAft>
                          <a:spcPts val="0"/>
                        </a:spcAft>
                        <a:buNone/>
                      </a:pPr>
                      <a:r>
                        <a:rPr lang="en-GB" sz="1200" b="1">
                          <a:latin typeface="Source Code Pro"/>
                          <a:ea typeface="Source Code Pro"/>
                          <a:cs typeface="Source Code Pro"/>
                          <a:sym typeface="Source Code Pro"/>
                        </a:rPr>
                        <a:t>CODI ATC</a:t>
                      </a:r>
                      <a:endParaRPr sz="1200" b="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000" b="1">
                          <a:solidFill>
                            <a:srgbClr val="4277B8"/>
                          </a:solidFill>
                          <a:latin typeface="Montserrat"/>
                          <a:ea typeface="Montserrat"/>
                          <a:cs typeface="Montserrat"/>
                          <a:sym typeface="Montserrat"/>
                        </a:rPr>
                        <a:t> N02BE01.</a:t>
                      </a:r>
                      <a:endParaRPr sz="1200" b="1">
                        <a:latin typeface="Calibri"/>
                        <a:ea typeface="Calibri"/>
                        <a:cs typeface="Calibri"/>
                        <a:sym typeface="Calibri"/>
                      </a:endParaRPr>
                    </a:p>
                  </a:txBody>
                  <a:tcPr marL="68575" marR="68575" marT="0" marB="0"/>
                </a:tc>
              </a:tr>
              <a:tr h="470450">
                <a:tc>
                  <a:txBody>
                    <a:bodyPr/>
                    <a:lstStyle/>
                    <a:p>
                      <a:pPr marL="0" lvl="0" indent="0" algn="l" rtl="0">
                        <a:spcBef>
                          <a:spcPts val="0"/>
                        </a:spcBef>
                        <a:spcAft>
                          <a:spcPts val="0"/>
                        </a:spcAft>
                        <a:buNone/>
                      </a:pPr>
                      <a:r>
                        <a:rPr lang="en-GB" sz="1200" b="1">
                          <a:latin typeface="Source Code Pro"/>
                          <a:ea typeface="Source Code Pro"/>
                          <a:cs typeface="Source Code Pro"/>
                          <a:sym typeface="Source Code Pro"/>
                        </a:rPr>
                        <a:t>CLASSIFICACIÓ TERAPÈUTICA</a:t>
                      </a:r>
                      <a:endParaRPr sz="1200" b="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endParaRPr sz="1100">
                        <a:latin typeface="Calibri"/>
                        <a:ea typeface="Calibri"/>
                        <a:cs typeface="Calibri"/>
                        <a:sym typeface="Calibri"/>
                      </a:endParaRPr>
                    </a:p>
                  </a:txBody>
                  <a:tcPr marL="68575" marR="68575" marT="0" marB="0"/>
                </a:tc>
              </a:tr>
              <a:tr h="421425">
                <a:tc>
                  <a:txBody>
                    <a:bodyPr/>
                    <a:lstStyle/>
                    <a:p>
                      <a:pPr marL="0" lvl="0" indent="0" algn="l" rtl="0">
                        <a:spcBef>
                          <a:spcPts val="0"/>
                        </a:spcBef>
                        <a:spcAft>
                          <a:spcPts val="0"/>
                        </a:spcAft>
                        <a:buNone/>
                      </a:pPr>
                      <a:r>
                        <a:rPr lang="en-GB" sz="1200" b="1">
                          <a:latin typeface="Source Code Pro"/>
                          <a:ea typeface="Source Code Pro"/>
                          <a:cs typeface="Source Code Pro"/>
                          <a:sym typeface="Source Code Pro"/>
                        </a:rPr>
                        <a:t>PRINCIPI ACTIU</a:t>
                      </a:r>
                      <a:endParaRPr sz="1200" b="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Clr>
                          <a:schemeClr val="dk1"/>
                        </a:buClr>
                        <a:buSzPts val="1100"/>
                        <a:buFont typeface="Arial"/>
                        <a:buNone/>
                      </a:pPr>
                      <a:r>
                        <a:rPr lang="en-GB" sz="1800" b="1">
                          <a:solidFill>
                            <a:schemeClr val="dk1"/>
                          </a:solidFill>
                          <a:latin typeface="Calibri"/>
                          <a:ea typeface="Calibri"/>
                          <a:cs typeface="Calibri"/>
                          <a:sym typeface="Calibri"/>
                        </a:rPr>
                        <a:t>Paracetamol </a:t>
                      </a:r>
                      <a:endParaRPr sz="1100">
                        <a:latin typeface="Calibri"/>
                        <a:ea typeface="Calibri"/>
                        <a:cs typeface="Calibri"/>
                        <a:sym typeface="Calibri"/>
                      </a:endParaRPr>
                    </a:p>
                  </a:txBody>
                  <a:tcPr marL="68575" marR="68575" marT="0" marB="0"/>
                </a:tc>
              </a:tr>
              <a:tr h="248300">
                <a:tc>
                  <a:txBody>
                    <a:bodyPr/>
                    <a:lstStyle/>
                    <a:p>
                      <a:pPr marL="0" lvl="0" indent="0" algn="l" rtl="0">
                        <a:spcBef>
                          <a:spcPts val="0"/>
                        </a:spcBef>
                        <a:spcAft>
                          <a:spcPts val="0"/>
                        </a:spcAft>
                        <a:buNone/>
                      </a:pPr>
                      <a:r>
                        <a:rPr lang="en-GB" sz="1200" b="1">
                          <a:latin typeface="Source Code Pro"/>
                          <a:ea typeface="Source Code Pro"/>
                          <a:cs typeface="Source Code Pro"/>
                          <a:sym typeface="Source Code Pro"/>
                        </a:rPr>
                        <a:t>PRESENTACIÓ</a:t>
                      </a:r>
                      <a:endParaRPr sz="1200" b="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100">
                          <a:latin typeface="Calibri"/>
                          <a:ea typeface="Calibri"/>
                          <a:cs typeface="Calibri"/>
                          <a:sym typeface="Calibri"/>
                        </a:rPr>
                        <a:t> 500 mg comprimidos</a:t>
                      </a:r>
                      <a:endParaRPr sz="1100">
                        <a:latin typeface="Calibri"/>
                        <a:ea typeface="Calibri"/>
                        <a:cs typeface="Calibri"/>
                        <a:sym typeface="Calibri"/>
                      </a:endParaRPr>
                    </a:p>
                  </a:txBody>
                  <a:tcPr marL="68575" marR="68575" marT="0" marB="0"/>
                </a:tc>
              </a:tr>
              <a:tr h="711725">
                <a:tc>
                  <a:txBody>
                    <a:bodyPr/>
                    <a:lstStyle/>
                    <a:p>
                      <a:pPr marL="0" lvl="0" indent="0" algn="l" rtl="0">
                        <a:spcBef>
                          <a:spcPts val="0"/>
                        </a:spcBef>
                        <a:spcAft>
                          <a:spcPts val="0"/>
                        </a:spcAft>
                        <a:buNone/>
                      </a:pPr>
                      <a:r>
                        <a:rPr lang="en-GB" sz="1200" b="1">
                          <a:latin typeface="Source Code Pro"/>
                          <a:ea typeface="Source Code Pro"/>
                          <a:cs typeface="Source Code Pro"/>
                          <a:sym typeface="Source Code Pro"/>
                        </a:rPr>
                        <a:t>INDICACIONS</a:t>
                      </a:r>
                      <a:endParaRPr sz="1200" b="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Clr>
                          <a:schemeClr val="dk1"/>
                        </a:buClr>
                        <a:buSzPts val="1100"/>
                        <a:buFont typeface="Arial"/>
                        <a:buNone/>
                      </a:pPr>
                      <a:r>
                        <a:rPr lang="en-GB" sz="1200" b="1">
                          <a:latin typeface="Calibri"/>
                          <a:ea typeface="Calibri"/>
                          <a:cs typeface="Calibri"/>
                          <a:sym typeface="Calibri"/>
                        </a:rPr>
                        <a:t>Alivio ó tratamiento sintomático del dolor ocasional leve o moderado, como dolor de cabeza, dental,</a:t>
                      </a:r>
                      <a:endParaRPr sz="1200" b="1">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GB" sz="1200" b="1">
                          <a:latin typeface="Calibri"/>
                          <a:ea typeface="Calibri"/>
                          <a:cs typeface="Calibri"/>
                          <a:sym typeface="Calibri"/>
                        </a:rPr>
                        <a:t>muscular (contracturas) o de espalda (lumbalgia) y estados febriles en adultos y niños mayores de 12 años.</a:t>
                      </a:r>
                      <a:endParaRPr sz="1200" b="1">
                        <a:latin typeface="Calibri"/>
                        <a:ea typeface="Calibri"/>
                        <a:cs typeface="Calibri"/>
                        <a:sym typeface="Calibri"/>
                      </a:endParaRPr>
                    </a:p>
                    <a:p>
                      <a:pPr marL="0" lvl="0" indent="0" algn="l" rtl="0">
                        <a:spcBef>
                          <a:spcPts val="0"/>
                        </a:spcBef>
                        <a:spcAft>
                          <a:spcPts val="0"/>
                        </a:spcAft>
                        <a:buNone/>
                      </a:pPr>
                      <a:endParaRPr sz="1200" b="1">
                        <a:latin typeface="Calibri"/>
                        <a:ea typeface="Calibri"/>
                        <a:cs typeface="Calibri"/>
                        <a:sym typeface="Calibri"/>
                      </a:endParaRPr>
                    </a:p>
                  </a:txBody>
                  <a:tcPr marL="68575" marR="68575" marT="0" marB="0"/>
                </a:tc>
              </a:tr>
              <a:tr h="235225">
                <a:tc>
                  <a:txBody>
                    <a:bodyPr/>
                    <a:lstStyle/>
                    <a:p>
                      <a:pPr marL="0" lvl="0" indent="0" algn="l" rtl="0">
                        <a:spcBef>
                          <a:spcPts val="0"/>
                        </a:spcBef>
                        <a:spcAft>
                          <a:spcPts val="0"/>
                        </a:spcAft>
                        <a:buNone/>
                      </a:pPr>
                      <a:r>
                        <a:rPr lang="en-GB" sz="1200" b="1">
                          <a:latin typeface="Source Code Pro"/>
                          <a:ea typeface="Source Code Pro"/>
                          <a:cs typeface="Source Code Pro"/>
                          <a:sym typeface="Source Code Pro"/>
                        </a:rPr>
                        <a:t>CONTRAINDICACIONS</a:t>
                      </a:r>
                      <a:endParaRPr sz="1200" b="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100" b="1">
                          <a:latin typeface="Calibri"/>
                          <a:ea typeface="Calibri"/>
                          <a:cs typeface="Calibri"/>
                          <a:sym typeface="Calibri"/>
                        </a:rPr>
                        <a:t>Hipersensibilidad al paracetamol o a alguno de los excipientes incluidos en la sección</a:t>
                      </a:r>
                      <a:endParaRPr sz="1100" b="1">
                        <a:latin typeface="Calibri"/>
                        <a:ea typeface="Calibri"/>
                        <a:cs typeface="Calibri"/>
                        <a:sym typeface="Calibri"/>
                      </a:endParaRPr>
                    </a:p>
                  </a:txBody>
                  <a:tcPr marL="68575" marR="68575" marT="0" marB="0"/>
                </a:tc>
              </a:tr>
              <a:tr h="235225">
                <a:tc>
                  <a:txBody>
                    <a:bodyPr/>
                    <a:lstStyle/>
                    <a:p>
                      <a:pPr marL="0" lvl="0" indent="0" algn="l" rtl="0">
                        <a:spcBef>
                          <a:spcPts val="0"/>
                        </a:spcBef>
                        <a:spcAft>
                          <a:spcPts val="0"/>
                        </a:spcAft>
                        <a:buNone/>
                      </a:pPr>
                      <a:r>
                        <a:rPr lang="en-GB" sz="1200" b="1">
                          <a:latin typeface="Source Code Pro"/>
                          <a:ea typeface="Source Code Pro"/>
                          <a:cs typeface="Source Code Pro"/>
                          <a:sym typeface="Source Code Pro"/>
                        </a:rPr>
                        <a:t>ADVERTÈNCIES </a:t>
                      </a:r>
                      <a:endParaRPr sz="1200" b="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100" b="1">
                          <a:latin typeface="Calibri"/>
                          <a:ea typeface="Calibri"/>
                          <a:cs typeface="Calibri"/>
                          <a:sym typeface="Calibri"/>
                        </a:rPr>
                        <a:t>La utilización de paracetamol en pacientes que consumen habitualmente alcohol (3 o más bebidas alcohólicas -cerveza, vino, licor, ...- al día) puede provocar daño hepático.</a:t>
                      </a:r>
                      <a:endParaRPr sz="1100" b="1">
                        <a:latin typeface="Calibri"/>
                        <a:ea typeface="Calibri"/>
                        <a:cs typeface="Calibri"/>
                        <a:sym typeface="Calibri"/>
                      </a:endParaRPr>
                    </a:p>
                  </a:txBody>
                  <a:tcPr marL="68575" marR="68575" marT="0" marB="0"/>
                </a:tc>
              </a:tr>
              <a:tr h="355850">
                <a:tc>
                  <a:txBody>
                    <a:bodyPr/>
                    <a:lstStyle/>
                    <a:p>
                      <a:pPr marL="0" lvl="0" indent="0" algn="l" rtl="0">
                        <a:spcBef>
                          <a:spcPts val="0"/>
                        </a:spcBef>
                        <a:spcAft>
                          <a:spcPts val="0"/>
                        </a:spcAft>
                        <a:buNone/>
                      </a:pPr>
                      <a:r>
                        <a:rPr lang="en-GB" sz="1200" b="1">
                          <a:latin typeface="Source Code Pro"/>
                          <a:ea typeface="Source Code Pro"/>
                          <a:cs typeface="Source Code Pro"/>
                          <a:sym typeface="Source Code Pro"/>
                        </a:rPr>
                        <a:t>LACTÀNCIA I EMBARÀS</a:t>
                      </a:r>
                      <a:endParaRPr sz="1200" b="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100" b="1">
                          <a:latin typeface="Calibri"/>
                          <a:ea typeface="Calibri"/>
                          <a:cs typeface="Calibri"/>
                          <a:sym typeface="Calibri"/>
                        </a:rPr>
                        <a:t>efectos indeseables ni en la embarazada, en el feto, ni en el recién nacido. una dosis única de 650 mg, en la orina de los lactantes no se ha detectado paracetamol ni sus metabolitos. </a:t>
                      </a:r>
                      <a:endParaRPr sz="1100" b="1">
                        <a:latin typeface="Calibri"/>
                        <a:ea typeface="Calibri"/>
                        <a:cs typeface="Calibri"/>
                        <a:sym typeface="Calibri"/>
                      </a:endParaRPr>
                    </a:p>
                  </a:txBody>
                  <a:tcPr marL="68575" marR="68575" marT="0" marB="0"/>
                </a:tc>
              </a:tr>
              <a:tr h="235225">
                <a:tc>
                  <a:txBody>
                    <a:bodyPr/>
                    <a:lstStyle/>
                    <a:p>
                      <a:pPr marL="0" lvl="0" indent="0" algn="l" rtl="0">
                        <a:spcBef>
                          <a:spcPts val="0"/>
                        </a:spcBef>
                        <a:spcAft>
                          <a:spcPts val="0"/>
                        </a:spcAft>
                        <a:buNone/>
                      </a:pPr>
                      <a:r>
                        <a:rPr lang="en-GB" sz="1200" b="1">
                          <a:latin typeface="Source Code Pro"/>
                          <a:ea typeface="Source Code Pro"/>
                          <a:cs typeface="Source Code Pro"/>
                          <a:sym typeface="Source Code Pro"/>
                        </a:rPr>
                        <a:t>Interacciones</a:t>
                      </a:r>
                      <a:endParaRPr sz="1200" b="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Clr>
                          <a:schemeClr val="dk1"/>
                        </a:buClr>
                        <a:buSzPts val="1100"/>
                        <a:buFont typeface="Arial"/>
                        <a:buNone/>
                      </a:pPr>
                      <a:r>
                        <a:rPr lang="en-GB" sz="1100" b="1">
                          <a:latin typeface="Calibri"/>
                          <a:ea typeface="Calibri"/>
                          <a:cs typeface="Calibri"/>
                          <a:sym typeface="Calibri"/>
                        </a:rPr>
                        <a:t>El paracetamol se metaboliza intensamente en el hígado, por lo que puede interaccionar con otros</a:t>
                      </a:r>
                      <a:endParaRPr sz="1100" b="1">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GB" sz="1100" b="1">
                          <a:latin typeface="Calibri"/>
                          <a:ea typeface="Calibri"/>
                          <a:cs typeface="Calibri"/>
                          <a:sym typeface="Calibri"/>
                        </a:rPr>
                        <a:t>medicamentos que utilicen las mismas vías metabólicas o sean capaces de actuar, inhibiendo o induciendo.</a:t>
                      </a:r>
                      <a:endParaRPr sz="1100" b="1">
                        <a:latin typeface="Calibri"/>
                        <a:ea typeface="Calibri"/>
                        <a:cs typeface="Calibri"/>
                        <a:sym typeface="Calibri"/>
                      </a:endParaRPr>
                    </a:p>
                    <a:p>
                      <a:pPr marL="0" lvl="0" indent="0" algn="l" rtl="0">
                        <a:spcBef>
                          <a:spcPts val="0"/>
                        </a:spcBef>
                        <a:spcAft>
                          <a:spcPts val="0"/>
                        </a:spcAft>
                        <a:buNone/>
                      </a:pPr>
                      <a:endParaRPr sz="1100" b="1">
                        <a:latin typeface="Calibri"/>
                        <a:ea typeface="Calibri"/>
                        <a:cs typeface="Calibri"/>
                        <a:sym typeface="Calibri"/>
                      </a:endParaRPr>
                    </a:p>
                  </a:txBody>
                  <a:tcPr marL="68575" marR="68575" marT="0" marB="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graphicFrame>
        <p:nvGraphicFramePr>
          <p:cNvPr id="65" name="Google Shape;65;p15"/>
          <p:cNvGraphicFramePr/>
          <p:nvPr/>
        </p:nvGraphicFramePr>
        <p:xfrm>
          <a:off x="141988" y="-53787"/>
          <a:ext cx="8618850" cy="5175621"/>
        </p:xfrm>
        <a:graphic>
          <a:graphicData uri="http://schemas.openxmlformats.org/drawingml/2006/table">
            <a:tbl>
              <a:tblPr bandRow="1">
                <a:noFill/>
                <a:tableStyleId>{F1BA3DC2-0DE4-4FBA-A1CA-0C54BC2E5C14}</a:tableStyleId>
              </a:tblPr>
              <a:tblGrid>
                <a:gridCol w="1684000"/>
                <a:gridCol w="6934850"/>
              </a:tblGrid>
              <a:tr h="486375">
                <a:tc gridSpan="2">
                  <a:txBody>
                    <a:bodyPr/>
                    <a:lstStyle/>
                    <a:p>
                      <a:pPr marL="0" lvl="0" indent="0" algn="l" rtl="0">
                        <a:spcBef>
                          <a:spcPts val="0"/>
                        </a:spcBef>
                        <a:spcAft>
                          <a:spcPts val="0"/>
                        </a:spcAft>
                        <a:buNone/>
                      </a:pPr>
                      <a:r>
                        <a:rPr lang="en-GB" sz="2400" b="1" i="1">
                          <a:latin typeface="Lobster"/>
                          <a:ea typeface="Lobster"/>
                          <a:cs typeface="Lobster"/>
                          <a:sym typeface="Lobster"/>
                        </a:rPr>
                        <a:t>                                 </a:t>
                      </a:r>
                      <a:r>
                        <a:rPr lang="en-GB" sz="1800" b="1" i="1">
                          <a:latin typeface="Lobster"/>
                          <a:ea typeface="Lobster"/>
                          <a:cs typeface="Lobster"/>
                          <a:sym typeface="Lobster"/>
                        </a:rPr>
                        <a:t>Diclofenac sòdic</a:t>
                      </a:r>
                      <a:endParaRPr sz="1800" b="1">
                        <a:latin typeface="Lobster"/>
                        <a:ea typeface="Lobster"/>
                        <a:cs typeface="Lobster"/>
                        <a:sym typeface="Lobster"/>
                      </a:endParaRPr>
                    </a:p>
                    <a:p>
                      <a:pPr marL="0" lvl="0" indent="0" algn="l" rtl="0">
                        <a:spcBef>
                          <a:spcPts val="0"/>
                        </a:spcBef>
                        <a:spcAft>
                          <a:spcPts val="0"/>
                        </a:spcAft>
                        <a:buNone/>
                      </a:pPr>
                      <a:r>
                        <a:rPr lang="en-GB" sz="1100" b="1" i="1">
                          <a:latin typeface="Source Code Pro"/>
                          <a:ea typeface="Source Code Pro"/>
                          <a:cs typeface="Source Code Pro"/>
                          <a:sym typeface="Source Code Pro"/>
                        </a:rPr>
                        <a:t>                                </a:t>
                      </a:r>
                      <a:endParaRPr sz="1100" b="1" i="1">
                        <a:latin typeface="Source Code Pro"/>
                        <a:ea typeface="Source Code Pro"/>
                        <a:cs typeface="Source Code Pro"/>
                        <a:sym typeface="Source Code Pro"/>
                      </a:endParaRPr>
                    </a:p>
                  </a:txBody>
                  <a:tcPr marL="68575" marR="68575" marT="0" marB="0"/>
                </a:tc>
                <a:tc hMerge="1">
                  <a:txBody>
                    <a:bodyPr/>
                    <a:lstStyle/>
                    <a:p>
                      <a:endParaRPr lang="es-ES"/>
                    </a:p>
                  </a:txBody>
                  <a:tcPr/>
                </a:tc>
              </a:tr>
              <a:tr h="15380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CODI N. </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050" b="1">
                          <a:solidFill>
                            <a:srgbClr val="333333"/>
                          </a:solidFill>
                          <a:highlight>
                            <a:srgbClr val="FFFFFF"/>
                          </a:highlight>
                          <a:latin typeface="Trebuchet MS"/>
                          <a:ea typeface="Trebuchet MS"/>
                          <a:cs typeface="Trebuchet MS"/>
                          <a:sym typeface="Trebuchet MS"/>
                        </a:rPr>
                        <a:t>713628</a:t>
                      </a:r>
                      <a:endParaRPr sz="1100" b="1" i="1">
                        <a:latin typeface="Source Code Pro"/>
                        <a:ea typeface="Source Code Pro"/>
                        <a:cs typeface="Source Code Pro"/>
                        <a:sym typeface="Source Code Pro"/>
                      </a:endParaRPr>
                    </a:p>
                  </a:txBody>
                  <a:tcPr marL="68575" marR="68575" marT="0" marB="0"/>
                </a:tc>
              </a:tr>
              <a:tr h="410125">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CÓDIGO ATC</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200" b="1">
                          <a:latin typeface="Source Code Pro"/>
                          <a:ea typeface="Source Code Pro"/>
                          <a:cs typeface="Source Code Pro"/>
                          <a:sym typeface="Source Code Pro"/>
                        </a:rPr>
                        <a:t>M01AB05</a:t>
                      </a:r>
                      <a:endParaRPr sz="1200" b="1">
                        <a:latin typeface="Source Code Pro"/>
                        <a:ea typeface="Source Code Pro"/>
                        <a:cs typeface="Source Code Pro"/>
                        <a:sym typeface="Source Code Pro"/>
                      </a:endParaRPr>
                    </a:p>
                    <a:p>
                      <a:pPr marL="0" lvl="0" indent="0" algn="l" rtl="0">
                        <a:spcBef>
                          <a:spcPts val="800"/>
                        </a:spcBef>
                        <a:spcAft>
                          <a:spcPts val="0"/>
                        </a:spcAft>
                        <a:buNone/>
                      </a:pPr>
                      <a:endParaRPr sz="1100" b="1" i="1">
                        <a:latin typeface="Source Code Pro"/>
                        <a:ea typeface="Source Code Pro"/>
                        <a:cs typeface="Source Code Pro"/>
                        <a:sym typeface="Source Code Pro"/>
                      </a:endParaRPr>
                    </a:p>
                  </a:txBody>
                  <a:tcPr marL="68575" marR="68575" marT="0" marB="0"/>
                </a:tc>
              </a:tr>
              <a:tr h="30760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CLASSIFICACIÓ TERAPÈUTICA</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900" b="1" i="1">
                          <a:latin typeface="Source Code Pro"/>
                          <a:ea typeface="Source Code Pro"/>
                          <a:cs typeface="Source Code Pro"/>
                          <a:sym typeface="Source Code Pro"/>
                        </a:rPr>
                        <a:t>Tratamiento sintomático del dolor agudo intenso asociado a: - artritis reumatoide - espondilitis anquilosante - artrosis - reumatismo de partes blandas - cólico renal - ataque agudo de gota </a:t>
                      </a:r>
                      <a:endParaRPr sz="900" b="1" i="1">
                        <a:latin typeface="Source Code Pro"/>
                        <a:ea typeface="Source Code Pro"/>
                        <a:cs typeface="Source Code Pro"/>
                        <a:sym typeface="Source Code Pro"/>
                      </a:endParaRPr>
                    </a:p>
                  </a:txBody>
                  <a:tcPr marL="68575" marR="68575" marT="0" marB="0"/>
                </a:tc>
              </a:tr>
              <a:tr h="393025">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PRINCIPI ACTIU</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100">
                          <a:solidFill>
                            <a:srgbClr val="333333"/>
                          </a:solidFill>
                          <a:highlight>
                            <a:srgbClr val="FFFFFF"/>
                          </a:highlight>
                        </a:rPr>
                        <a:t> </a:t>
                      </a:r>
                      <a:r>
                        <a:rPr lang="en-GB" sz="1000" b="1">
                          <a:solidFill>
                            <a:srgbClr val="333333"/>
                          </a:solidFill>
                          <a:highlight>
                            <a:srgbClr val="FFFFFF"/>
                          </a:highlight>
                        </a:rPr>
                        <a:t>diclofenaco sódico.</a:t>
                      </a:r>
                      <a:endParaRPr sz="1000" b="1" i="1">
                        <a:latin typeface="Source Code Pro"/>
                        <a:ea typeface="Source Code Pro"/>
                        <a:cs typeface="Source Code Pro"/>
                        <a:sym typeface="Source Code Pro"/>
                      </a:endParaRPr>
                    </a:p>
                    <a:p>
                      <a:pPr marL="0" lvl="0" indent="0" algn="l" rtl="0">
                        <a:spcBef>
                          <a:spcPts val="800"/>
                        </a:spcBef>
                        <a:spcAft>
                          <a:spcPts val="0"/>
                        </a:spcAft>
                        <a:buNone/>
                      </a:pPr>
                      <a:endParaRPr sz="1100" b="1" i="1">
                        <a:latin typeface="Source Code Pro"/>
                        <a:ea typeface="Source Code Pro"/>
                        <a:cs typeface="Source Code Pro"/>
                        <a:sym typeface="Source Code Pro"/>
                      </a:endParaRPr>
                    </a:p>
                  </a:txBody>
                  <a:tcPr marL="68575" marR="68575" marT="0" marB="0"/>
                </a:tc>
              </a:tr>
              <a:tr h="15380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PRESENTACIÓ</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050">
                          <a:solidFill>
                            <a:srgbClr val="788487"/>
                          </a:solidFill>
                          <a:highlight>
                            <a:srgbClr val="FFFFFF"/>
                          </a:highlight>
                        </a:rPr>
                        <a:t>Estuche de 20 comprimidos</a:t>
                      </a:r>
                      <a:endParaRPr sz="1100" b="1">
                        <a:latin typeface="Source Code Pro"/>
                        <a:ea typeface="Source Code Pro"/>
                        <a:cs typeface="Source Code Pro"/>
                        <a:sym typeface="Source Code Pro"/>
                      </a:endParaRPr>
                    </a:p>
                  </a:txBody>
                  <a:tcPr marL="68575" marR="68575" marT="0" marB="0"/>
                </a:tc>
              </a:tr>
              <a:tr h="461375">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INDICACIONES</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lnSpc>
                          <a:spcPct val="115000"/>
                        </a:lnSpc>
                        <a:spcBef>
                          <a:spcPts val="0"/>
                        </a:spcBef>
                        <a:spcAft>
                          <a:spcPts val="0"/>
                        </a:spcAft>
                        <a:buClr>
                          <a:schemeClr val="dk1"/>
                        </a:buClr>
                        <a:buSzPts val="1100"/>
                        <a:buFont typeface="Arial"/>
                        <a:buNone/>
                      </a:pPr>
                      <a:r>
                        <a:rPr lang="en-GB" sz="1050">
                          <a:solidFill>
                            <a:srgbClr val="788487"/>
                          </a:solidFill>
                        </a:rPr>
                        <a:t>Analgésico-antiinflamatorio en procesos reumáticos, tales como artritis reumatoidea y espondilitis anquilosante y el tratamiento de la dismenorrea primaria.</a:t>
                      </a:r>
                      <a:endParaRPr sz="1050">
                        <a:solidFill>
                          <a:srgbClr val="788487"/>
                        </a:solidFill>
                      </a:endParaRPr>
                    </a:p>
                    <a:p>
                      <a:pPr marL="0" lvl="0" indent="0" algn="l" rtl="0">
                        <a:spcBef>
                          <a:spcPts val="0"/>
                        </a:spcBef>
                        <a:spcAft>
                          <a:spcPts val="0"/>
                        </a:spcAft>
                        <a:buNone/>
                      </a:pPr>
                      <a:endParaRPr sz="1000" b="1">
                        <a:latin typeface="Source Code Pro"/>
                        <a:ea typeface="Source Code Pro"/>
                        <a:cs typeface="Source Code Pro"/>
                        <a:sym typeface="Source Code Pro"/>
                      </a:endParaRPr>
                    </a:p>
                  </a:txBody>
                  <a:tcPr marL="68575" marR="68575" marT="0" marB="0"/>
                </a:tc>
              </a:tr>
              <a:tr h="30760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CONTRAINDICACIONES</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050">
                          <a:solidFill>
                            <a:srgbClr val="788487"/>
                          </a:solidFill>
                          <a:highlight>
                            <a:srgbClr val="FFFFFF"/>
                          </a:highlight>
                        </a:rPr>
                        <a:t>Hipersensibilidad conocida al diclofenac, úlcera gastroduodenal e insuficiencia hepática.</a:t>
                      </a:r>
                      <a:endParaRPr sz="1100" b="1">
                        <a:latin typeface="Source Code Pro"/>
                        <a:ea typeface="Source Code Pro"/>
                        <a:cs typeface="Source Code Pro"/>
                        <a:sym typeface="Source Code Pro"/>
                      </a:endParaRPr>
                    </a:p>
                  </a:txBody>
                  <a:tcPr marL="68575" marR="68575" marT="0" marB="0"/>
                </a:tc>
              </a:tr>
              <a:tr h="461375">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ADVERTÈNCIES </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900" b="1" i="1">
                          <a:latin typeface="Source Code Pro"/>
                          <a:ea typeface="Source Code Pro"/>
                          <a:cs typeface="Source Code Pro"/>
                          <a:sym typeface="Source Code Pro"/>
                        </a:rPr>
                        <a:t>Las reacciones adversas pueden reducirse si se utiliza la menor dosis eficaz durante el menor tiempo posible para controlar los síntomas y a continuación, riesgos gastrointestinales y cardiovasculares.</a:t>
                      </a:r>
                      <a:endParaRPr sz="900" b="1" i="1">
                        <a:latin typeface="Source Code Pro"/>
                        <a:ea typeface="Source Code Pro"/>
                        <a:cs typeface="Source Code Pro"/>
                        <a:sym typeface="Source Code Pro"/>
                      </a:endParaRPr>
                    </a:p>
                  </a:txBody>
                  <a:tcPr marL="68575" marR="68575" marT="0" marB="0"/>
                </a:tc>
              </a:tr>
              <a:tr h="146105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LACTÀNCIA I EMBARÀS</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lnSpc>
                          <a:spcPct val="250000"/>
                        </a:lnSpc>
                        <a:spcBef>
                          <a:spcPts val="0"/>
                        </a:spcBef>
                        <a:spcAft>
                          <a:spcPts val="0"/>
                        </a:spcAft>
                        <a:buClr>
                          <a:schemeClr val="dk1"/>
                        </a:buClr>
                        <a:buSzPts val="1100"/>
                        <a:buFont typeface="Arial"/>
                        <a:buNone/>
                      </a:pPr>
                      <a:r>
                        <a:rPr lang="en-GB" sz="900" i="1">
                          <a:solidFill>
                            <a:srgbClr val="757A8F"/>
                          </a:solidFill>
                          <a:latin typeface="Roboto"/>
                          <a:ea typeface="Roboto"/>
                          <a:cs typeface="Roboto"/>
                          <a:sym typeface="Roboto"/>
                        </a:rPr>
                        <a:t>El Diclofenaco es considerado por la FDA (Food &amp; Drug Administration) como un medicamento de riesgo C y D, que no se recomienda durante el embarazo por saberse que afecta al feto y puede provocar defectos congénitos, aunque no se tienen suficientes estudios al respectoSegún estudios médicos de e-lactancia.org el Diclofenaco es compatible con la lactancia al mostrar poca filtración y una rápida eliminación en la leche materna.</a:t>
                      </a:r>
                      <a:endParaRPr sz="900" i="1">
                        <a:solidFill>
                          <a:srgbClr val="757A8F"/>
                        </a:solidFill>
                        <a:latin typeface="Roboto"/>
                        <a:ea typeface="Roboto"/>
                        <a:cs typeface="Roboto"/>
                        <a:sym typeface="Roboto"/>
                      </a:endParaRPr>
                    </a:p>
                    <a:p>
                      <a:pPr marL="0" lvl="0" indent="0" algn="l" rtl="0">
                        <a:spcBef>
                          <a:spcPts val="800"/>
                        </a:spcBef>
                        <a:spcAft>
                          <a:spcPts val="0"/>
                        </a:spcAft>
                        <a:buNone/>
                      </a:pPr>
                      <a:endParaRPr sz="1000" b="1">
                        <a:latin typeface="Source Code Pro"/>
                        <a:ea typeface="Source Code Pro"/>
                        <a:cs typeface="Source Code Pro"/>
                        <a:sym typeface="Source Code Pro"/>
                      </a:endParaRPr>
                    </a:p>
                  </a:txBody>
                  <a:tcPr marL="68575" marR="68575" marT="0" marB="0"/>
                </a:tc>
              </a:tr>
              <a:tr h="15380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INTERACCIONES</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050">
                          <a:solidFill>
                            <a:srgbClr val="788487"/>
                          </a:solidFill>
                          <a:highlight>
                            <a:srgbClr val="FFFFFF"/>
                          </a:highlight>
                        </a:rPr>
                        <a:t>Litio, digoxina, metotrexate, ciclosporina, diuréticos, anticoagulantes, hipoglicemiantes orales, quinolonas.</a:t>
                      </a:r>
                      <a:endParaRPr sz="1000" b="1">
                        <a:latin typeface="Source Code Pro"/>
                        <a:ea typeface="Source Code Pro"/>
                        <a:cs typeface="Source Code Pro"/>
                        <a:sym typeface="Source Code Pro"/>
                      </a:endParaRPr>
                    </a:p>
                  </a:txBody>
                  <a:tcPr marL="68575" marR="68575"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graphicFrame>
        <p:nvGraphicFramePr>
          <p:cNvPr id="70" name="Google Shape;70;p16"/>
          <p:cNvGraphicFramePr/>
          <p:nvPr/>
        </p:nvGraphicFramePr>
        <p:xfrm>
          <a:off x="239125" y="109900"/>
          <a:ext cx="8715325" cy="4695590"/>
        </p:xfrm>
        <a:graphic>
          <a:graphicData uri="http://schemas.openxmlformats.org/drawingml/2006/table">
            <a:tbl>
              <a:tblPr bandRow="1">
                <a:noFill/>
                <a:tableStyleId>{F1BA3DC2-0DE4-4FBA-A1CA-0C54BC2E5C14}</a:tableStyleId>
              </a:tblPr>
              <a:tblGrid>
                <a:gridCol w="1883000"/>
                <a:gridCol w="6832325"/>
              </a:tblGrid>
              <a:tr h="543425">
                <a:tc gridSpan="2">
                  <a:txBody>
                    <a:bodyPr/>
                    <a:lstStyle/>
                    <a:p>
                      <a:pPr marL="0" lvl="0" indent="0" algn="l" rtl="0">
                        <a:spcBef>
                          <a:spcPts val="0"/>
                        </a:spcBef>
                        <a:spcAft>
                          <a:spcPts val="0"/>
                        </a:spcAft>
                        <a:buNone/>
                      </a:pPr>
                      <a:r>
                        <a:rPr lang="en-GB" sz="2400" i="1">
                          <a:latin typeface="Lobster"/>
                          <a:ea typeface="Lobster"/>
                          <a:cs typeface="Lobster"/>
                          <a:sym typeface="Lobster"/>
                        </a:rPr>
                        <a:t>Metamizol magnésico</a:t>
                      </a:r>
                      <a:endParaRPr sz="2400">
                        <a:latin typeface="Lobster"/>
                        <a:ea typeface="Lobster"/>
                        <a:cs typeface="Lobster"/>
                        <a:sym typeface="Lobster"/>
                      </a:endParaRPr>
                    </a:p>
                    <a:p>
                      <a:pPr marL="0" lvl="0" indent="0" algn="l" rtl="0">
                        <a:spcBef>
                          <a:spcPts val="0"/>
                        </a:spcBef>
                        <a:spcAft>
                          <a:spcPts val="0"/>
                        </a:spcAft>
                        <a:buNone/>
                      </a:pPr>
                      <a:endParaRPr sz="1100" b="1" i="1">
                        <a:latin typeface="Source Code Pro"/>
                        <a:ea typeface="Source Code Pro"/>
                        <a:cs typeface="Source Code Pro"/>
                        <a:sym typeface="Source Code Pro"/>
                      </a:endParaRPr>
                    </a:p>
                  </a:txBody>
                  <a:tcPr marL="68575" marR="68575" marT="0" marB="0"/>
                </a:tc>
                <a:tc hMerge="1">
                  <a:txBody>
                    <a:bodyPr/>
                    <a:lstStyle/>
                    <a:p>
                      <a:endParaRPr lang="es-ES"/>
                    </a:p>
                  </a:txBody>
                  <a:tcPr/>
                </a:tc>
              </a:tr>
              <a:tr h="174675">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CODI N. </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100" b="1">
                          <a:solidFill>
                            <a:srgbClr val="333333"/>
                          </a:solidFill>
                          <a:highlight>
                            <a:srgbClr val="FFFFFF"/>
                          </a:highlight>
                          <a:latin typeface="Trebuchet MS"/>
                          <a:ea typeface="Trebuchet MS"/>
                          <a:cs typeface="Trebuchet MS"/>
                          <a:sym typeface="Trebuchet MS"/>
                        </a:rPr>
                        <a:t> </a:t>
                      </a:r>
                      <a:r>
                        <a:rPr lang="en-GB" sz="1100" b="1">
                          <a:solidFill>
                            <a:srgbClr val="333333"/>
                          </a:solidFill>
                          <a:latin typeface="Trebuchet MS"/>
                          <a:ea typeface="Trebuchet MS"/>
                          <a:cs typeface="Trebuchet MS"/>
                          <a:sym typeface="Trebuchet MS"/>
                        </a:rPr>
                        <a:t>935056</a:t>
                      </a:r>
                      <a:endParaRPr sz="1100" b="1" i="1">
                        <a:latin typeface="Source Code Pro"/>
                        <a:ea typeface="Source Code Pro"/>
                        <a:cs typeface="Source Code Pro"/>
                        <a:sym typeface="Source Code Pro"/>
                      </a:endParaRPr>
                    </a:p>
                  </a:txBody>
                  <a:tcPr marL="68575" marR="68575" marT="0" marB="0"/>
                </a:tc>
              </a:tr>
              <a:tr h="325825">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CÓDIGO ATC</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800"/>
                        </a:spcAft>
                        <a:buNone/>
                      </a:pPr>
                      <a:r>
                        <a:rPr lang="en-GB" sz="1100" b="1" i="1">
                          <a:latin typeface="Source Code Pro"/>
                          <a:ea typeface="Source Code Pro"/>
                          <a:cs typeface="Source Code Pro"/>
                          <a:sym typeface="Source Code Pro"/>
                        </a:rPr>
                        <a:t>ATC: N02BB</a:t>
                      </a:r>
                      <a:endParaRPr sz="1100" b="1">
                        <a:latin typeface="Source Code Pro"/>
                        <a:ea typeface="Source Code Pro"/>
                        <a:cs typeface="Source Code Pro"/>
                        <a:sym typeface="Source Code Pro"/>
                      </a:endParaRPr>
                    </a:p>
                  </a:txBody>
                  <a:tcPr marL="68575" marR="68575" marT="0" marB="0"/>
                </a:tc>
              </a:tr>
              <a:tr h="316525">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CLASSIFICACIÓ TERAPÈUTICA</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200">
                          <a:solidFill>
                            <a:srgbClr val="333333"/>
                          </a:solidFill>
                          <a:highlight>
                            <a:srgbClr val="FFFFFF"/>
                          </a:highlight>
                          <a:latin typeface="Verdana"/>
                          <a:ea typeface="Verdana"/>
                          <a:cs typeface="Verdana"/>
                          <a:sym typeface="Verdana"/>
                        </a:rPr>
                        <a:t>ANALGESICOS </a:t>
                      </a:r>
                      <a:endParaRPr sz="1100" b="1" i="1">
                        <a:latin typeface="Source Code Pro"/>
                        <a:ea typeface="Source Code Pro"/>
                        <a:cs typeface="Source Code Pro"/>
                        <a:sym typeface="Source Code Pro"/>
                      </a:endParaRPr>
                    </a:p>
                  </a:txBody>
                  <a:tcPr marL="68575" marR="68575" marT="0" marB="0"/>
                </a:tc>
              </a:tr>
              <a:tr h="300375">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PRINCIPI ACTIU</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800"/>
                        </a:spcAft>
                        <a:buNone/>
                      </a:pPr>
                      <a:r>
                        <a:rPr lang="en-GB" sz="1100" b="1">
                          <a:latin typeface="Source Code Pro"/>
                          <a:ea typeface="Source Code Pro"/>
                          <a:cs typeface="Source Code Pro"/>
                          <a:sym typeface="Source Code Pro"/>
                        </a:rPr>
                        <a:t>Metamizol magnésico</a:t>
                      </a:r>
                      <a:endParaRPr sz="1100" b="1">
                        <a:latin typeface="Source Code Pro"/>
                        <a:ea typeface="Source Code Pro"/>
                        <a:cs typeface="Source Code Pro"/>
                        <a:sym typeface="Source Code Pro"/>
                      </a:endParaRPr>
                    </a:p>
                  </a:txBody>
                  <a:tcPr marL="68575" marR="68575" marT="0" marB="0"/>
                </a:tc>
              </a:tr>
              <a:tr h="184375">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PRESENTACIÓ</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cápsula 575 mg</a:t>
                      </a:r>
                      <a:endParaRPr sz="1100" b="1" i="1">
                        <a:latin typeface="Source Code Pro"/>
                        <a:ea typeface="Source Code Pro"/>
                        <a:cs typeface="Source Code Pro"/>
                        <a:sym typeface="Source Code Pro"/>
                      </a:endParaRPr>
                    </a:p>
                  </a:txBody>
                  <a:tcPr marL="68575" marR="68575" marT="0" marB="0"/>
                </a:tc>
              </a:tr>
              <a:tr h="174675">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INDICACIONES</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900" b="1" i="1">
                          <a:latin typeface="Source Code Pro"/>
                          <a:ea typeface="Source Code Pro"/>
                          <a:cs typeface="Source Code Pro"/>
                          <a:sym typeface="Source Code Pro"/>
                        </a:rPr>
                        <a:t>Dolor agudo moderado o intenso post-operatorio o post-traumático, de tipo cólico o de origen tumoral. Fiebre alta que no responda a otras medidas terapéuticas incluidos antipiréticos de primera elección. </a:t>
                      </a:r>
                      <a:endParaRPr sz="900" b="1" i="1">
                        <a:latin typeface="Source Code Pro"/>
                        <a:ea typeface="Source Code Pro"/>
                        <a:cs typeface="Source Code Pro"/>
                        <a:sym typeface="Source Code Pro"/>
                      </a:endParaRPr>
                    </a:p>
                  </a:txBody>
                  <a:tcPr marL="68575" marR="68575" marT="0" marB="0"/>
                </a:tc>
              </a:tr>
              <a:tr h="69870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CONTRAINDICACIONES</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900" b="1" i="1">
                          <a:latin typeface="Source Code Pro"/>
                          <a:ea typeface="Source Code Pro"/>
                          <a:cs typeface="Source Code Pro"/>
                          <a:sym typeface="Source Code Pro"/>
                        </a:rPr>
                        <a:t>Nolotil no se debe utilizar en: - pacientes que hayan experimentado con anterioridad reacciones de hipersensibilidad o reacciones hematológicas a medicamentos que contienen metamizol a, otras pirazolonas o pirazolidinas (isopropilaminofenazona, propifenazona, fenazona o fenilbutazona), así como pacientes con hipersensibilidad a alguno de los excipientes </a:t>
                      </a:r>
                      <a:endParaRPr sz="900" b="1" i="1">
                        <a:latin typeface="Source Code Pro"/>
                        <a:ea typeface="Source Code Pro"/>
                        <a:cs typeface="Source Code Pro"/>
                        <a:sym typeface="Source Code Pro"/>
                      </a:endParaRPr>
                    </a:p>
                  </a:txBody>
                  <a:tcPr marL="68575" marR="68575" marT="0" marB="0"/>
                </a:tc>
              </a:tr>
              <a:tr h="174675">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ADVERTÈNCIES </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900" b="1" i="1">
                          <a:latin typeface="Source Code Pro"/>
                          <a:ea typeface="Source Code Pro"/>
                          <a:cs typeface="Source Code Pro"/>
                          <a:sym typeface="Source Code Pro"/>
                        </a:rPr>
                        <a:t>Reacciones hematológicas graves (como agranulocitosis o pancitopenia) Nolotil contiene metamizol, derivado de la pirazolona y presenta riesgo de agranulocitosis, que es raro pero que puede poner en riesgo la vida del paciente</a:t>
                      </a:r>
                      <a:endParaRPr sz="900" b="1" i="1">
                        <a:latin typeface="Source Code Pro"/>
                        <a:ea typeface="Source Code Pro"/>
                        <a:cs typeface="Source Code Pro"/>
                        <a:sym typeface="Source Code Pro"/>
                      </a:endParaRPr>
                    </a:p>
                  </a:txBody>
                  <a:tcPr marL="68575" marR="68575" marT="0" marB="0"/>
                </a:tc>
              </a:tr>
              <a:tr h="676925">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LACTÀNCIA I EMBARÀS</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900" b="1" i="1">
                          <a:latin typeface="Source Code Pro"/>
                          <a:ea typeface="Source Code Pro"/>
                          <a:cs typeface="Source Code Pro"/>
                          <a:sym typeface="Source Code Pro"/>
                        </a:rPr>
                        <a:t>Embarazo No existen datos suficientes sobre el uso de Nolotil durante el embarazo. Metamizol atraviesa la barrera placentaria</a:t>
                      </a:r>
                      <a:r>
                        <a:rPr lang="en-GB" sz="900" b="1">
                          <a:latin typeface="Source Code Pro"/>
                          <a:ea typeface="Source Code Pro"/>
                          <a:cs typeface="Source Code Pro"/>
                          <a:sym typeface="Source Code Pro"/>
                        </a:rPr>
                        <a:t>.Lactancia Los metabolitos de metamizol se excretan en la leche materna. Por tanto, debe evitarse la lactancia mientras se usa metamizol y durante las 48 horas siguientes a su administración.</a:t>
                      </a:r>
                      <a:endParaRPr sz="900" b="1">
                        <a:latin typeface="Source Code Pro"/>
                        <a:ea typeface="Source Code Pro"/>
                        <a:cs typeface="Source Code Pro"/>
                        <a:sym typeface="Source Code Pro"/>
                      </a:endParaRPr>
                    </a:p>
                  </a:txBody>
                  <a:tcPr marL="68575" marR="68575" marT="0" marB="0"/>
                </a:tc>
              </a:tr>
              <a:tr h="633050">
                <a:tc>
                  <a:txBody>
                    <a:bodyPr/>
                    <a:lstStyle/>
                    <a:p>
                      <a:pPr marL="0" lvl="0" indent="0" algn="l" rtl="0">
                        <a:spcBef>
                          <a:spcPts val="0"/>
                        </a:spcBef>
                        <a:spcAft>
                          <a:spcPts val="0"/>
                        </a:spcAft>
                        <a:buNone/>
                      </a:pPr>
                      <a:r>
                        <a:rPr lang="en-GB" sz="1100" b="1" i="1">
                          <a:latin typeface="Source Code Pro"/>
                          <a:ea typeface="Source Code Pro"/>
                          <a:cs typeface="Source Code Pro"/>
                          <a:sym typeface="Source Code Pro"/>
                        </a:rPr>
                        <a:t>INTERACCIONES</a:t>
                      </a:r>
                      <a:endParaRPr sz="1100" b="1" i="1">
                        <a:latin typeface="Source Code Pro"/>
                        <a:ea typeface="Source Code Pro"/>
                        <a:cs typeface="Source Code Pro"/>
                        <a:sym typeface="Source Code Pro"/>
                      </a:endParaRPr>
                    </a:p>
                  </a:txBody>
                  <a:tcPr marL="68575" marR="68575" marT="0" marB="0"/>
                </a:tc>
                <a:tc>
                  <a:txBody>
                    <a:bodyPr/>
                    <a:lstStyle/>
                    <a:p>
                      <a:pPr marL="0" lvl="0" indent="0" algn="l" rtl="0">
                        <a:spcBef>
                          <a:spcPts val="0"/>
                        </a:spcBef>
                        <a:spcAft>
                          <a:spcPts val="0"/>
                        </a:spcAft>
                        <a:buNone/>
                      </a:pPr>
                      <a:r>
                        <a:rPr lang="en-GB" sz="1000" b="1">
                          <a:latin typeface="Source Code Pro"/>
                          <a:ea typeface="Source Code Pro"/>
                          <a:cs typeface="Source Code Pro"/>
                          <a:sym typeface="Source Code Pro"/>
                        </a:rPr>
                        <a:t>Metotrexato y otros antineoplásicos La administración concomitante de metamizol con metotrexato u otros antineoplásicos puede aumentar la toxicidad sanguínea de los antineoplásicos particularmente en pacientes de edad avanzada. Por consiguiente, se debe evitar esta combinación</a:t>
                      </a:r>
                      <a:endParaRPr sz="1000" b="1">
                        <a:latin typeface="Source Code Pro"/>
                        <a:ea typeface="Source Code Pro"/>
                        <a:cs typeface="Source Code Pro"/>
                        <a:sym typeface="Source Code Pro"/>
                      </a:endParaRPr>
                    </a:p>
                  </a:txBody>
                  <a:tcPr marL="68575" marR="68575" marT="0" marB="0"/>
                </a:tc>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848</Words>
  <Application>Microsoft Office PowerPoint</Application>
  <PresentationFormat>Presentación en pantalla (16:9)</PresentationFormat>
  <Paragraphs>93</Paragraphs>
  <Slides>4</Slides>
  <Notes>4</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4</vt:i4>
      </vt:variant>
    </vt:vector>
  </HeadingPairs>
  <TitlesOfParts>
    <vt:vector size="14" baseType="lpstr">
      <vt:lpstr>Arial</vt:lpstr>
      <vt:lpstr>Calibri</vt:lpstr>
      <vt:lpstr>Trebuchet MS</vt:lpstr>
      <vt:lpstr>Source Code Pro</vt:lpstr>
      <vt:lpstr>Roboto</vt:lpstr>
      <vt:lpstr>Impact</vt:lpstr>
      <vt:lpstr>Lobster</vt:lpstr>
      <vt:lpstr>Verdana</vt:lpstr>
      <vt:lpstr>Montserrat</vt:lpstr>
      <vt:lpstr>Simple Light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professors</dc:creator>
  <cp:lastModifiedBy>professors</cp:lastModifiedBy>
  <cp:revision>1</cp:revision>
  <dcterms:modified xsi:type="dcterms:W3CDTF">2019-05-13T13:38:33Z</dcterms:modified>
</cp:coreProperties>
</file>